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sldIdLst>
    <p:sldId id="256" r:id="rId2"/>
    <p:sldId id="298" r:id="rId3"/>
    <p:sldId id="332" r:id="rId4"/>
    <p:sldId id="333" r:id="rId5"/>
    <p:sldId id="307" r:id="rId6"/>
    <p:sldId id="314" r:id="rId7"/>
    <p:sldId id="319" r:id="rId8"/>
    <p:sldId id="320" r:id="rId9"/>
    <p:sldId id="321" r:id="rId10"/>
    <p:sldId id="334" r:id="rId11"/>
    <p:sldId id="293" r:id="rId12"/>
    <p:sldId id="324" r:id="rId13"/>
    <p:sldId id="316" r:id="rId14"/>
    <p:sldId id="317" r:id="rId15"/>
    <p:sldId id="325" r:id="rId16"/>
    <p:sldId id="327" r:id="rId17"/>
    <p:sldId id="328" r:id="rId18"/>
    <p:sldId id="318" r:id="rId19"/>
    <p:sldId id="335" r:id="rId2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CCFF66"/>
    <a:srgbClr val="33CC33"/>
    <a:srgbClr val="000066"/>
    <a:srgbClr val="6699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595" autoAdjust="0"/>
  </p:normalViewPr>
  <p:slideViewPr>
    <p:cSldViewPr>
      <p:cViewPr varScale="1">
        <p:scale>
          <a:sx n="98" d="100"/>
          <a:sy n="98" d="100"/>
        </p:scale>
        <p:origin x="-1384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328166" y="1295400"/>
            <a:ext cx="6487668" cy="3152887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/>
          <a:p>
            <a: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</a:pPr>
            <a:endParaRPr sz="3200" kern="1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6CA42-F9BA-0E40-A097-53883DE72FFE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C23FE-3CC6-414F-ADB8-099ECA13F012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8B35C-587F-6440-BC6E-8B70721B9F56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75E43-5A88-5E49-87D2-5730B2CDAA7E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endParaRPr lang="es-ES" noProof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3A5A6A-70A1-A748-B0F3-B99BC973F5E4}" type="slidenum">
              <a:rPr lang="es-ES"/>
              <a:pPr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5618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C966E-6698-6745-ACA0-4E050AC19C66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080F7-1A10-2F4D-A59C-8EE11CCD8A6F}" type="slidenum">
              <a:rPr lang="es-ES" smtClean="0"/>
              <a:pPr/>
              <a:t>‹Nr.›</a:t>
            </a:fld>
            <a:endParaRPr lang="es-ES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Arrastre la imagen al marcador de posición o haga clic en el icono para agregar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 anchor="b" anchorCtr="0"/>
          <a:lstStyle>
            <a:lvl1pPr algn="ctr">
              <a:defRPr sz="4600" b="0" cap="none" baseline="0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BCFBC-5FA8-9A43-8159-F75A4B54D6F0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C07A-D517-254B-8456-516C1296C023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7F6DB-88FC-A54C-AE1A-0D4974D32A8D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4E0E4-ED98-B044-93CF-CE8E5B02CDD0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C885-BB22-8442-BA5A-651386A2F54E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479919-4505-054D-8DA4-36E54910302B}" type="slidenum">
              <a:rPr lang="es-ES" smtClean="0"/>
              <a:pPr/>
              <a:t>‹Nr.›</a:t>
            </a:fld>
            <a:endParaRPr lang="es-E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 para editar título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1600201"/>
            <a:ext cx="8042276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29835" y="627566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458" y="6275668"/>
            <a:ext cx="48409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97906" y="6275668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7CF080F7-1A10-2F4D-A59C-8EE11CCD8A6F}" type="slidenum">
              <a:rPr lang="es-ES" smtClean="0"/>
              <a:pPr/>
              <a:t>‹Nr.›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  <p:sldLayoutId id="2147484056" r:id="rId12"/>
    <p:sldLayoutId id="2147484057" r:id="rId13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9250" indent="-349250" algn="l" defTabSz="914400" rtl="0" eaLnBrk="1" latinLnBrk="0" hangingPunct="1">
        <a:spcBef>
          <a:spcPts val="2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96837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63650" indent="-295275" algn="l" defTabSz="914400" rtl="0" eaLnBrk="1" latinLnBrk="0" hangingPunct="1">
        <a:spcBef>
          <a:spcPts val="600"/>
        </a:spcBef>
        <a:buClr>
          <a:schemeClr val="accent1">
            <a:lumMod val="75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6225" indent="-282575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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hyperlink" Target="mailto:ici.costarica@gmail.com" TargetMode="External"/><Relationship Id="rId3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268760"/>
            <a:ext cx="7517484" cy="237626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1838148" y="3789040"/>
            <a:ext cx="54870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_tradnl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Costa Rica</a:t>
            </a:r>
            <a:endParaRPr lang="es-ES_tradnl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140968"/>
            <a:ext cx="3078020" cy="243001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3140968"/>
            <a:ext cx="4556836" cy="305308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188640"/>
            <a:ext cx="7143328" cy="265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0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899592" y="1412776"/>
            <a:ext cx="7567613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74638" indent="-274638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>
                <a:latin typeface="+mn-lt"/>
              </a:rPr>
              <a:t>Asistir a clases en Colegios ( 13 hasta 18 años)</a:t>
            </a:r>
          </a:p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>
                <a:latin typeface="+mn-lt"/>
              </a:rPr>
              <a:t>Recibir estudiantes Universitarios</a:t>
            </a:r>
          </a:p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>
                <a:latin typeface="+mn-lt"/>
              </a:rPr>
              <a:t>Convivir con familias costarricenses</a:t>
            </a:r>
            <a:endParaRPr lang="es-MX" sz="2400" dirty="0">
              <a:latin typeface="+mn-lt"/>
            </a:endParaRPr>
          </a:p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>
                <a:latin typeface="+mn-lt"/>
              </a:rPr>
              <a:t>Recibir Clases de español</a:t>
            </a:r>
            <a:endParaRPr lang="es-MX" sz="2400" dirty="0">
              <a:latin typeface="+mn-lt"/>
            </a:endParaRPr>
          </a:p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r>
              <a:rPr lang="es-MX" sz="2400" dirty="0" smtClean="0">
                <a:latin typeface="+mn-lt"/>
              </a:rPr>
              <a:t>Tours culturales, aventura y naturaleza</a:t>
            </a:r>
            <a:endParaRPr lang="es-MX" sz="2400" dirty="0">
              <a:latin typeface="+mn-lt"/>
            </a:endParaRPr>
          </a:p>
          <a:p>
            <a:pPr marL="342900" indent="-342900" eaLnBrk="1" hangingPunct="1">
              <a:spcBef>
                <a:spcPct val="50000"/>
              </a:spcBef>
              <a:buFont typeface="Arial"/>
              <a:buChar char="•"/>
            </a:pPr>
            <a:endParaRPr lang="es-MX" sz="2400" b="1" u="sng" dirty="0">
              <a:latin typeface="+mn-lt"/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s-ES" sz="2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483768" y="476672"/>
            <a:ext cx="43204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smtClean="0">
                <a:latin typeface="+mj-lt"/>
              </a:rPr>
              <a:t>Que Ofrecemos!</a:t>
            </a:r>
            <a:endParaRPr lang="es-ES" sz="3200" dirty="0">
              <a:latin typeface="+mj-lt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183066"/>
            <a:ext cx="7812360" cy="2683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>
            <a:spLocks noGrp="1"/>
          </p:cNvSpPr>
          <p:nvPr>
            <p:ph type="title"/>
          </p:nvPr>
        </p:nvSpPr>
        <p:spPr>
          <a:xfrm>
            <a:off x="611560" y="620688"/>
            <a:ext cx="8042276" cy="873152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charset="0"/>
              </a:rPr>
              <a:t/>
            </a:r>
            <a:br>
              <a:rPr lang="es-ES" dirty="0">
                <a:latin typeface="Arial" charset="0"/>
              </a:rPr>
            </a:br>
            <a:r>
              <a:rPr lang="es-ES" dirty="0">
                <a:latin typeface="Arial" charset="0"/>
              </a:rPr>
              <a:t>TURISMO, Qué visitan</a:t>
            </a:r>
            <a:r>
              <a:rPr lang="es-ES" dirty="0" smtClean="0">
                <a:latin typeface="Arial" charset="0"/>
              </a:rPr>
              <a:t>?</a:t>
            </a:r>
            <a:endParaRPr lang="es-ES" dirty="0">
              <a:latin typeface="Arial" charset="0"/>
            </a:endParaRPr>
          </a:p>
        </p:txBody>
      </p:sp>
      <p:sp>
        <p:nvSpPr>
          <p:cNvPr id="15364" name="1 CuadroTexto"/>
          <p:cNvSpPr txBox="1">
            <a:spLocks noChangeArrowheads="1"/>
          </p:cNvSpPr>
          <p:nvPr/>
        </p:nvSpPr>
        <p:spPr bwMode="auto">
          <a:xfrm>
            <a:off x="3203848" y="5661248"/>
            <a:ext cx="273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2000" dirty="0"/>
              <a:t>Teleférico del Caribe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1752600"/>
            <a:ext cx="5130800" cy="335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4 Rectángulo"/>
          <p:cNvSpPr>
            <a:spLocks noChangeArrowheads="1"/>
          </p:cNvSpPr>
          <p:nvPr/>
        </p:nvSpPr>
        <p:spPr bwMode="auto">
          <a:xfrm>
            <a:off x="3563938" y="5732463"/>
            <a:ext cx="146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/>
              <a:t>Volcán Poás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320800"/>
            <a:ext cx="6350000" cy="421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4" y="692696"/>
            <a:ext cx="6618287" cy="4419600"/>
          </a:xfrm>
        </p:spPr>
      </p:pic>
      <p:sp>
        <p:nvSpPr>
          <p:cNvPr id="17412" name="4 Rectángulo"/>
          <p:cNvSpPr>
            <a:spLocks noChangeArrowheads="1"/>
          </p:cNvSpPr>
          <p:nvPr/>
        </p:nvSpPr>
        <p:spPr bwMode="auto">
          <a:xfrm>
            <a:off x="3491880" y="5373216"/>
            <a:ext cx="2141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s-ES" dirty="0"/>
              <a:t>Safari </a:t>
            </a:r>
            <a:r>
              <a:rPr lang="es-ES" dirty="0" err="1"/>
              <a:t>Float</a:t>
            </a:r>
            <a:r>
              <a:rPr lang="es-ES" dirty="0"/>
              <a:t> </a:t>
            </a:r>
            <a:r>
              <a:rPr lang="es-ES" dirty="0" err="1"/>
              <a:t>River</a:t>
            </a:r>
            <a:endParaRPr lang="es-E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adventure-inn.r.worldssl.net/images/tours/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25538"/>
            <a:ext cx="5832475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1 Rectángulo"/>
          <p:cNvSpPr>
            <a:spLocks noChangeArrowheads="1"/>
          </p:cNvSpPr>
          <p:nvPr/>
        </p:nvSpPr>
        <p:spPr bwMode="auto">
          <a:xfrm>
            <a:off x="4062413" y="5805488"/>
            <a:ext cx="1312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/>
              <a:t>Playa Jaco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475" y="561975"/>
            <a:ext cx="4692650" cy="492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2 Rectángulo"/>
          <p:cNvSpPr>
            <a:spLocks noChangeArrowheads="1"/>
          </p:cNvSpPr>
          <p:nvPr/>
        </p:nvSpPr>
        <p:spPr bwMode="auto">
          <a:xfrm>
            <a:off x="3347864" y="5661248"/>
            <a:ext cx="17459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dirty="0" smtClean="0"/>
              <a:t>Zoológico </a:t>
            </a:r>
            <a:r>
              <a:rPr lang="es-ES" dirty="0"/>
              <a:t>Aves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19075"/>
            <a:ext cx="4516437" cy="602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2 Rectángulo"/>
          <p:cNvSpPr>
            <a:spLocks noChangeArrowheads="1"/>
          </p:cNvSpPr>
          <p:nvPr/>
        </p:nvSpPr>
        <p:spPr bwMode="auto">
          <a:xfrm>
            <a:off x="5795963" y="2906713"/>
            <a:ext cx="1966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/>
              <a:t>Cataratas La Paz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>
              <a:buFont typeface="Wingdings" charset="0"/>
              <a:buNone/>
            </a:pPr>
            <a:endParaRPr lang="es-ES" dirty="0">
              <a:latin typeface="Arial" charset="0"/>
            </a:endParaRPr>
          </a:p>
          <a:p>
            <a:pPr marL="0" indent="0" algn="ctr">
              <a:buFont typeface="Wingdings" charset="0"/>
              <a:buNone/>
            </a:pPr>
            <a:r>
              <a:rPr lang="es-ES" dirty="0" smtClean="0">
                <a:latin typeface="Arial" charset="0"/>
              </a:rPr>
              <a:t>Gracias por su atenci</a:t>
            </a:r>
            <a:r>
              <a:rPr lang="es-ES" dirty="0" smtClean="0">
                <a:latin typeface="Arial" charset="0"/>
              </a:rPr>
              <a:t>ón?</a:t>
            </a:r>
            <a:endParaRPr lang="es-ES" dirty="0">
              <a:latin typeface="Arial" charset="0"/>
            </a:endParaRPr>
          </a:p>
        </p:txBody>
      </p:sp>
      <p:pic>
        <p:nvPicPr>
          <p:cNvPr id="26628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268413"/>
            <a:ext cx="56403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042276" cy="904908"/>
          </a:xfrm>
        </p:spPr>
        <p:txBody>
          <a:bodyPr/>
          <a:lstStyle/>
          <a:p>
            <a:r>
              <a:rPr lang="es-ES" dirty="0" smtClean="0"/>
              <a:t>Alguna Pregunta </a:t>
            </a:r>
            <a:r>
              <a:rPr lang="es-ES" sz="8800" dirty="0" smtClean="0"/>
              <a:t>?</a:t>
            </a:r>
            <a:endParaRPr lang="es-ES" sz="8800" dirty="0"/>
          </a:p>
        </p:txBody>
      </p:sp>
    </p:spTree>
    <p:extLst>
      <p:ext uri="{BB962C8B-B14F-4D97-AF65-F5344CB8AC3E}">
        <p14:creationId xmlns:p14="http://schemas.microsoft.com/office/powerpoint/2010/main" val="4051220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548680"/>
            <a:ext cx="8015287" cy="914400"/>
          </a:xfrm>
        </p:spPr>
        <p:txBody>
          <a:bodyPr/>
          <a:lstStyle/>
          <a:p>
            <a:pPr eaLnBrk="1" hangingPunct="1"/>
            <a:r>
              <a:rPr lang="es-ES_tradnl" b="1" dirty="0" smtClean="0">
                <a:solidFill>
                  <a:srgbClr val="000000"/>
                </a:solidFill>
                <a:latin typeface="+mn-lt"/>
              </a:rPr>
              <a:t>Nuestro Staff</a:t>
            </a:r>
            <a:endParaRPr lang="es-ES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15616" y="1844824"/>
            <a:ext cx="7213600" cy="3096344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s-ES_tradnl" dirty="0" smtClean="0">
                <a:solidFill>
                  <a:srgbClr val="000000"/>
                </a:solidFill>
              </a:rPr>
              <a:t>Directoras:  		Flora Fernández</a:t>
            </a:r>
          </a:p>
          <a:p>
            <a:pPr marL="0" indent="0" eaLnBrk="1" hangingPunct="1">
              <a:buNone/>
            </a:pPr>
            <a:r>
              <a:rPr lang="es-ES_tradnl" dirty="0">
                <a:solidFill>
                  <a:srgbClr val="000000"/>
                </a:solidFill>
              </a:rPr>
              <a:t>	</a:t>
            </a:r>
            <a:r>
              <a:rPr lang="es-ES_tradnl" dirty="0" smtClean="0">
                <a:solidFill>
                  <a:srgbClr val="000000"/>
                </a:solidFill>
              </a:rPr>
              <a:t>		María Marta González</a:t>
            </a:r>
            <a:endParaRPr lang="es-ES_tradnl" dirty="0">
              <a:solidFill>
                <a:srgbClr val="000000"/>
              </a:solidFill>
            </a:endParaRPr>
          </a:p>
          <a:p>
            <a:pPr marL="0" indent="0" eaLnBrk="1" hangingPunct="1">
              <a:buNone/>
            </a:pPr>
            <a:r>
              <a:rPr lang="es-ES_tradnl" dirty="0" smtClean="0">
                <a:solidFill>
                  <a:srgbClr val="000000"/>
                </a:solidFill>
              </a:rPr>
              <a:t>Teléfono Oficina: 	(</a:t>
            </a:r>
            <a:r>
              <a:rPr lang="es-ES_tradnl" dirty="0">
                <a:solidFill>
                  <a:srgbClr val="000000"/>
                </a:solidFill>
              </a:rPr>
              <a:t>506) 2441 2230</a:t>
            </a:r>
          </a:p>
          <a:p>
            <a:pPr marL="0" indent="0" eaLnBrk="1" hangingPunct="1">
              <a:buNone/>
            </a:pPr>
            <a:r>
              <a:rPr lang="es-ES_tradnl" dirty="0">
                <a:solidFill>
                  <a:srgbClr val="000000"/>
                </a:solidFill>
              </a:rPr>
              <a:t>Email: </a:t>
            </a:r>
            <a:r>
              <a:rPr lang="es-ES_tradnl" dirty="0" smtClean="0">
                <a:solidFill>
                  <a:srgbClr val="000000"/>
                </a:solidFill>
              </a:rPr>
              <a:t>	 	</a:t>
            </a:r>
            <a:r>
              <a:rPr lang="es-ES_tradnl" dirty="0" smtClean="0">
                <a:solidFill>
                  <a:srgbClr val="000000"/>
                </a:solidFill>
                <a:hlinkClick r:id="rId2"/>
              </a:rPr>
              <a:t>ici.costarica</a:t>
            </a:r>
            <a:r>
              <a:rPr lang="es-ES_tradnl" dirty="0">
                <a:solidFill>
                  <a:srgbClr val="000000"/>
                </a:solidFill>
                <a:hlinkClick r:id="rId2"/>
              </a:rPr>
              <a:t>@gmail.com</a:t>
            </a:r>
            <a:endParaRPr lang="es-ES_tradnl" dirty="0">
              <a:solidFill>
                <a:srgbClr val="000000"/>
              </a:solidFill>
            </a:endParaRPr>
          </a:p>
          <a:p>
            <a:pPr marL="0" indent="0" eaLnBrk="1" hangingPunct="1">
              <a:buNone/>
            </a:pPr>
            <a:r>
              <a:rPr lang="es-ES_tradnl" dirty="0">
                <a:solidFill>
                  <a:srgbClr val="000000"/>
                </a:solidFill>
              </a:rPr>
              <a:t>Web: </a:t>
            </a:r>
            <a:r>
              <a:rPr lang="es-ES_tradnl" dirty="0" smtClean="0">
                <a:solidFill>
                  <a:srgbClr val="000000"/>
                </a:solidFill>
              </a:rPr>
              <a:t>			</a:t>
            </a:r>
            <a:r>
              <a:rPr lang="es-ES_tradnl" dirty="0" err="1" smtClean="0">
                <a:solidFill>
                  <a:srgbClr val="000000"/>
                </a:solidFill>
              </a:rPr>
              <a:t>www.</a:t>
            </a:r>
            <a:r>
              <a:rPr lang="es-ES_tradnl" dirty="0" err="1" smtClean="0">
                <a:solidFill>
                  <a:srgbClr val="000000"/>
                </a:solidFill>
              </a:rPr>
              <a:t>icicostarica.com</a:t>
            </a:r>
            <a:endParaRPr lang="es-ES_tradnl" dirty="0">
              <a:solidFill>
                <a:srgbClr val="000000"/>
              </a:solidFill>
            </a:endParaRPr>
          </a:p>
        </p:txBody>
      </p:sp>
      <p:pic>
        <p:nvPicPr>
          <p:cNvPr id="9220" name="Picture 5" descr="Logo Final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24328" y="260648"/>
            <a:ext cx="1209675" cy="6286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611560" y="764704"/>
            <a:ext cx="8042276" cy="5976664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es-ES" sz="2600" b="1" dirty="0"/>
              <a:t>Intercambio Cultural Internacional</a:t>
            </a:r>
            <a:r>
              <a:rPr lang="es-ES" sz="2600" dirty="0"/>
              <a:t> fue fundada en 1985 por la Licenciada Flora Fernández, siendo directora de colegio.  En el primer intercambio viajaron 5 </a:t>
            </a:r>
            <a:r>
              <a:rPr lang="es-ES" sz="2600" dirty="0" smtClean="0"/>
              <a:t>estudiantes</a:t>
            </a:r>
          </a:p>
          <a:p>
            <a:pPr algn="just"/>
            <a:r>
              <a:rPr lang="es-ES" sz="2600" dirty="0" smtClean="0"/>
              <a:t>Intercambio </a:t>
            </a:r>
            <a:r>
              <a:rPr lang="es-ES" sz="2600" dirty="0"/>
              <a:t>Cultural Internacional, </a:t>
            </a:r>
            <a:r>
              <a:rPr lang="es-ES" sz="2600" b="1" dirty="0"/>
              <a:t>ICI</a:t>
            </a:r>
            <a:r>
              <a:rPr lang="es-ES" sz="2600" dirty="0"/>
              <a:t> es una prestigiosa organización que desde entonces ha promovido y orientado la organización de intercambios culturales entre estudiantes y profesores de Costa Rica con Estados </a:t>
            </a:r>
            <a:r>
              <a:rPr lang="es-ES" sz="2600" dirty="0" smtClean="0"/>
              <a:t>Unidos.</a:t>
            </a:r>
            <a:endParaRPr lang="es-ES" sz="2600" dirty="0"/>
          </a:p>
          <a:p>
            <a:pPr algn="just"/>
            <a:r>
              <a:rPr lang="es-ES" sz="2600" dirty="0" smtClean="0"/>
              <a:t>Este </a:t>
            </a:r>
            <a:r>
              <a:rPr lang="es-ES" sz="2600" dirty="0"/>
              <a:t>programa de hermanamientos </a:t>
            </a:r>
            <a:r>
              <a:rPr lang="es-ES" sz="2600" dirty="0" smtClean="0"/>
              <a:t>ya cuenta con 29 años de </a:t>
            </a:r>
            <a:r>
              <a:rPr lang="es-ES" sz="2600" dirty="0" smtClean="0"/>
              <a:t>existencia y m</a:t>
            </a:r>
            <a:r>
              <a:rPr lang="es-ES" sz="2600" dirty="0" smtClean="0"/>
              <a:t>ás de 5700 estudiantes que han participado</a:t>
            </a:r>
            <a:r>
              <a:rPr lang="es-ES" sz="2600" dirty="0" smtClean="0"/>
              <a:t>, </a:t>
            </a:r>
            <a:r>
              <a:rPr lang="es-ES" sz="2600" dirty="0"/>
              <a:t>lo que le ha permitido a </a:t>
            </a:r>
            <a:r>
              <a:rPr lang="es-ES" sz="2600" b="1" dirty="0"/>
              <a:t>ICI</a:t>
            </a:r>
            <a:r>
              <a:rPr lang="es-ES" sz="2600" dirty="0"/>
              <a:t> obtener vasta experiencia en este campo, garantizando éxito y seguridad a las instituciones, alumnos y padres de </a:t>
            </a:r>
            <a:r>
              <a:rPr lang="es-ES" sz="2600" dirty="0" smtClean="0"/>
              <a:t>familia.</a:t>
            </a:r>
            <a:endParaRPr lang="es-ES" sz="2600" dirty="0"/>
          </a:p>
          <a:p>
            <a:pPr algn="just"/>
            <a:r>
              <a:rPr lang="es-ES" sz="2600" dirty="0" smtClean="0"/>
              <a:t>A </a:t>
            </a:r>
            <a:r>
              <a:rPr lang="es-ES" sz="2600" dirty="0"/>
              <a:t>través de </a:t>
            </a:r>
            <a:r>
              <a:rPr lang="es-ES" sz="2600" b="1" dirty="0"/>
              <a:t>ICI</a:t>
            </a:r>
            <a:r>
              <a:rPr lang="es-ES" sz="2600" dirty="0"/>
              <a:t>, estudiantes y profesores de Costa Rica </a:t>
            </a:r>
            <a:r>
              <a:rPr lang="es-ES" sz="2600" dirty="0" smtClean="0"/>
              <a:t>y </a:t>
            </a:r>
            <a:r>
              <a:rPr lang="es-ES" sz="2600" dirty="0" smtClean="0"/>
              <a:t>de Estados </a:t>
            </a:r>
            <a:r>
              <a:rPr lang="es-ES" sz="2600" dirty="0" smtClean="0"/>
              <a:t>Unidos han </a:t>
            </a:r>
            <a:r>
              <a:rPr lang="es-ES" sz="2600" dirty="0"/>
              <a:t>disfrutado de estos planes internacionales, participando durante tres semanas de una nueva experiencia escolar y reciprocando su idiosincrasia con las comunidades y familias extranjeras que les hospedan.  Para muchos jóvenes, este tipo de programa es quizás la única oportunidad en su vida de realizar esta vivencia personal </a:t>
            </a:r>
            <a:r>
              <a:rPr lang="es-ES" sz="2600" dirty="0" smtClean="0"/>
              <a:t>intercultural.</a:t>
            </a:r>
            <a:endParaRPr lang="es-ES" sz="2600" dirty="0"/>
          </a:p>
          <a:p>
            <a:pPr algn="just"/>
            <a:r>
              <a:rPr lang="es-ES" sz="2600" b="1" dirty="0" smtClean="0"/>
              <a:t>ICI</a:t>
            </a:r>
            <a:r>
              <a:rPr lang="es-ES" sz="2600" dirty="0" smtClean="0"/>
              <a:t> </a:t>
            </a:r>
            <a:r>
              <a:rPr lang="es-ES" sz="2600" dirty="0"/>
              <a:t>ha sido objeto de reconocimientos del Ministerio de Educación </a:t>
            </a:r>
            <a:r>
              <a:rPr lang="es-ES" sz="2600" dirty="0" smtClean="0"/>
              <a:t>Pública de Costa Rica </a:t>
            </a:r>
            <a:r>
              <a:rPr lang="es-ES" sz="2600" dirty="0" smtClean="0"/>
              <a:t>y la Embajada de </a:t>
            </a:r>
            <a:r>
              <a:rPr lang="es-ES" sz="2600" dirty="0" smtClean="0"/>
              <a:t>Los Estados Unidos </a:t>
            </a:r>
            <a:r>
              <a:rPr lang="es-ES" sz="2600" dirty="0" smtClean="0"/>
              <a:t>por </a:t>
            </a:r>
            <a:r>
              <a:rPr lang="es-ES" sz="2600" dirty="0"/>
              <a:t>su sistema y responsabilidad a través de los años.  El contar con este respaldo  oficial le motiva a una constante superación profesional en sus servicios.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3847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95536" y="260648"/>
            <a:ext cx="8280920" cy="5688632"/>
          </a:xfrm>
        </p:spPr>
        <p:txBody>
          <a:bodyPr>
            <a:noAutofit/>
          </a:bodyPr>
          <a:lstStyle/>
          <a:p>
            <a:pPr marL="0" indent="0" algn="ctr">
              <a:lnSpc>
                <a:spcPct val="50000"/>
              </a:lnSpc>
              <a:buNone/>
            </a:pPr>
            <a:r>
              <a:rPr lang="es-ES" sz="1800" b="1" dirty="0" smtClean="0">
                <a:latin typeface="+mj-lt"/>
              </a:rPr>
              <a:t>INSTITUCIONES DE ESTADOS UNIDOS QUE HAN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s-ES" sz="1800" b="1" dirty="0" smtClean="0">
                <a:latin typeface="+mj-lt"/>
              </a:rPr>
              <a:t>PARTICIPADO EN EL PROGRAMA</a:t>
            </a:r>
            <a:endParaRPr lang="es-ES" sz="700" dirty="0">
              <a:latin typeface="+mj-lt"/>
            </a:endParaRP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Atlantic</a:t>
            </a:r>
            <a:r>
              <a:rPr lang="es-ES" sz="1800" dirty="0" smtClean="0"/>
              <a:t> </a:t>
            </a:r>
            <a:r>
              <a:rPr lang="es-ES" sz="1800" dirty="0" err="1"/>
              <a:t>Commuity</a:t>
            </a:r>
            <a:r>
              <a:rPr lang="es-ES" sz="1800" dirty="0"/>
              <a:t> High </a:t>
            </a:r>
            <a:r>
              <a:rPr lang="es-ES" sz="1800" dirty="0" err="1"/>
              <a:t>School</a:t>
            </a:r>
            <a:r>
              <a:rPr lang="es-ES" sz="1800" dirty="0"/>
              <a:t>, </a:t>
            </a:r>
            <a:r>
              <a:rPr lang="es-ES" sz="1800" dirty="0" err="1"/>
              <a:t>Delray</a:t>
            </a:r>
            <a:r>
              <a:rPr lang="es-ES" sz="1800" dirty="0"/>
              <a:t>, FL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East </a:t>
            </a:r>
            <a:r>
              <a:rPr lang="es-ES" sz="1800" dirty="0"/>
              <a:t>Anchorage High </a:t>
            </a:r>
            <a:r>
              <a:rPr lang="es-ES" sz="1800" dirty="0" err="1"/>
              <a:t>School</a:t>
            </a:r>
            <a:r>
              <a:rPr lang="es-ES" sz="1800" dirty="0"/>
              <a:t>, AK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Red </a:t>
            </a:r>
            <a:r>
              <a:rPr lang="es-ES" sz="1800" dirty="0" err="1" smtClean="0"/>
              <a:t>Jacket</a:t>
            </a:r>
            <a:r>
              <a:rPr lang="es-ES" sz="1800" dirty="0" smtClean="0"/>
              <a:t> </a:t>
            </a:r>
            <a:r>
              <a:rPr lang="es-ES" sz="1800" dirty="0"/>
              <a:t>High </a:t>
            </a:r>
            <a:r>
              <a:rPr lang="es-ES" sz="1800" dirty="0" err="1" smtClean="0"/>
              <a:t>School</a:t>
            </a:r>
            <a:r>
              <a:rPr lang="es-ES" sz="1800" dirty="0" smtClean="0"/>
              <a:t>, NY</a:t>
            </a:r>
            <a:endParaRPr lang="es-ES" sz="1800" dirty="0"/>
          </a:p>
          <a:p>
            <a:pPr>
              <a:lnSpc>
                <a:spcPct val="50000"/>
              </a:lnSpc>
            </a:pPr>
            <a:r>
              <a:rPr lang="es-ES" sz="1800" dirty="0" err="1" smtClean="0"/>
              <a:t>University</a:t>
            </a:r>
            <a:r>
              <a:rPr lang="es-ES" sz="1800" dirty="0" smtClean="0"/>
              <a:t> </a:t>
            </a:r>
            <a:r>
              <a:rPr lang="es-ES" sz="1800" dirty="0"/>
              <a:t>of Akron, OH</a:t>
            </a: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Kenmore</a:t>
            </a:r>
            <a:r>
              <a:rPr lang="es-ES" sz="1800" dirty="0" smtClean="0"/>
              <a:t> East y West </a:t>
            </a:r>
            <a:r>
              <a:rPr lang="es-ES" sz="1800" dirty="0"/>
              <a:t>High </a:t>
            </a:r>
            <a:r>
              <a:rPr lang="es-ES" sz="1800" dirty="0" err="1" smtClean="0"/>
              <a:t>School</a:t>
            </a:r>
            <a:r>
              <a:rPr lang="es-ES" sz="1800" dirty="0" smtClean="0"/>
              <a:t>, NY</a:t>
            </a:r>
            <a:endParaRPr lang="es-ES" sz="1800" dirty="0"/>
          </a:p>
          <a:p>
            <a:pPr>
              <a:lnSpc>
                <a:spcPct val="50000"/>
              </a:lnSpc>
            </a:pPr>
            <a:r>
              <a:rPr lang="es-ES" sz="1800" dirty="0" err="1" smtClean="0"/>
              <a:t>Inmaculate</a:t>
            </a:r>
            <a:r>
              <a:rPr lang="es-ES" sz="1800" dirty="0" smtClean="0"/>
              <a:t> </a:t>
            </a:r>
            <a:r>
              <a:rPr lang="es-ES" sz="1800" dirty="0" err="1" smtClean="0"/>
              <a:t>Heart</a:t>
            </a:r>
            <a:r>
              <a:rPr lang="es-ES" sz="1800" dirty="0" smtClean="0"/>
              <a:t> of Mary </a:t>
            </a:r>
            <a:r>
              <a:rPr lang="es-ES" sz="1800" dirty="0" err="1" smtClean="0"/>
              <a:t>Middle</a:t>
            </a:r>
            <a:r>
              <a:rPr lang="es-ES" sz="1800" dirty="0" smtClean="0"/>
              <a:t> </a:t>
            </a:r>
            <a:r>
              <a:rPr lang="es-ES" sz="1800" dirty="0" err="1" smtClean="0"/>
              <a:t>School</a:t>
            </a:r>
            <a:r>
              <a:rPr lang="es-ES" sz="1800" dirty="0" smtClean="0"/>
              <a:t>, OH</a:t>
            </a:r>
            <a:endParaRPr lang="es-ES" sz="1800" dirty="0"/>
          </a:p>
          <a:p>
            <a:pPr>
              <a:lnSpc>
                <a:spcPct val="50000"/>
              </a:lnSpc>
            </a:pPr>
            <a:r>
              <a:rPr lang="es-ES" sz="1800" dirty="0" err="1" smtClean="0"/>
              <a:t>Finger</a:t>
            </a:r>
            <a:r>
              <a:rPr lang="es-ES" sz="1800" dirty="0" smtClean="0"/>
              <a:t> </a:t>
            </a:r>
            <a:r>
              <a:rPr lang="es-ES" sz="1800" dirty="0" err="1"/>
              <a:t>Lakes</a:t>
            </a:r>
            <a:r>
              <a:rPr lang="es-ES" sz="1800" dirty="0"/>
              <a:t> </a:t>
            </a:r>
            <a:r>
              <a:rPr lang="es-ES" sz="1800" dirty="0" err="1"/>
              <a:t>Community</a:t>
            </a:r>
            <a:r>
              <a:rPr lang="es-ES" sz="1800" dirty="0"/>
              <a:t> </a:t>
            </a:r>
            <a:r>
              <a:rPr lang="es-ES" sz="1800" dirty="0" err="1"/>
              <a:t>College</a:t>
            </a:r>
            <a:r>
              <a:rPr lang="es-ES" sz="1800" dirty="0"/>
              <a:t>, Canandaigua, NY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Bangor </a:t>
            </a:r>
            <a:r>
              <a:rPr lang="es-ES" sz="1800" dirty="0"/>
              <a:t>High </a:t>
            </a:r>
            <a:r>
              <a:rPr lang="es-ES" sz="1800" dirty="0" err="1"/>
              <a:t>School</a:t>
            </a:r>
            <a:r>
              <a:rPr lang="es-ES" sz="1800" dirty="0"/>
              <a:t>, MN</a:t>
            </a: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Community</a:t>
            </a:r>
            <a:r>
              <a:rPr lang="es-ES" sz="1800" dirty="0" smtClean="0"/>
              <a:t> </a:t>
            </a:r>
            <a:r>
              <a:rPr lang="es-ES" sz="1800" dirty="0"/>
              <a:t>High </a:t>
            </a:r>
            <a:r>
              <a:rPr lang="es-ES" sz="1800" dirty="0" err="1"/>
              <a:t>School</a:t>
            </a:r>
            <a:r>
              <a:rPr lang="es-ES" sz="1800" dirty="0"/>
              <a:t>, West Chicago, IL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El </a:t>
            </a:r>
            <a:r>
              <a:rPr lang="es-ES" sz="1800" dirty="0"/>
              <a:t>Camino High </a:t>
            </a:r>
            <a:r>
              <a:rPr lang="es-ES" sz="1800" dirty="0" err="1"/>
              <a:t>School</a:t>
            </a:r>
            <a:r>
              <a:rPr lang="es-ES" sz="1800" dirty="0"/>
              <a:t>, Sacramento, CA</a:t>
            </a: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Dubois</a:t>
            </a:r>
            <a:r>
              <a:rPr lang="es-ES" sz="1800" dirty="0" smtClean="0"/>
              <a:t> </a:t>
            </a:r>
            <a:r>
              <a:rPr lang="es-ES" sz="1800" dirty="0"/>
              <a:t>High </a:t>
            </a:r>
            <a:r>
              <a:rPr lang="es-ES" sz="1800" dirty="0" err="1"/>
              <a:t>School</a:t>
            </a:r>
            <a:r>
              <a:rPr lang="es-ES" sz="1800" dirty="0"/>
              <a:t>, WY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Los </a:t>
            </a:r>
            <a:r>
              <a:rPr lang="es-ES" sz="1800" dirty="0"/>
              <a:t>Gatos High </a:t>
            </a:r>
            <a:r>
              <a:rPr lang="es-ES" sz="1800" dirty="0" err="1"/>
              <a:t>School</a:t>
            </a:r>
            <a:r>
              <a:rPr lang="es-ES" sz="1800" dirty="0"/>
              <a:t>, CA</a:t>
            </a: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Haverling</a:t>
            </a:r>
            <a:r>
              <a:rPr lang="es-ES" sz="1800" dirty="0" smtClean="0"/>
              <a:t> </a:t>
            </a:r>
            <a:r>
              <a:rPr lang="es-ES" sz="1800" dirty="0"/>
              <a:t>High </a:t>
            </a:r>
            <a:r>
              <a:rPr lang="es-ES" sz="1800" dirty="0" err="1"/>
              <a:t>School</a:t>
            </a:r>
            <a:r>
              <a:rPr lang="es-ES" sz="1800" dirty="0"/>
              <a:t>, Bath, NY</a:t>
            </a:r>
          </a:p>
          <a:p>
            <a:pPr>
              <a:lnSpc>
                <a:spcPct val="50000"/>
              </a:lnSpc>
            </a:pPr>
            <a:r>
              <a:rPr lang="es-ES" sz="1800" dirty="0" err="1" smtClean="0"/>
              <a:t>Panama</a:t>
            </a:r>
            <a:r>
              <a:rPr lang="es-ES" sz="1800" dirty="0" smtClean="0"/>
              <a:t> </a:t>
            </a:r>
            <a:r>
              <a:rPr lang="es-ES" sz="1800" dirty="0"/>
              <a:t>Central </a:t>
            </a:r>
            <a:r>
              <a:rPr lang="es-ES" sz="1800" dirty="0" err="1"/>
              <a:t>School</a:t>
            </a:r>
            <a:r>
              <a:rPr lang="es-ES" sz="1800" dirty="0"/>
              <a:t>, NY</a:t>
            </a:r>
          </a:p>
          <a:p>
            <a:pPr>
              <a:lnSpc>
                <a:spcPct val="50000"/>
              </a:lnSpc>
            </a:pPr>
            <a:r>
              <a:rPr lang="es-ES" sz="1800" dirty="0" smtClean="0"/>
              <a:t>Saratoga </a:t>
            </a:r>
            <a:r>
              <a:rPr lang="es-ES" sz="1800" dirty="0"/>
              <a:t>High </a:t>
            </a:r>
            <a:r>
              <a:rPr lang="es-ES" sz="1800" dirty="0" err="1"/>
              <a:t>School</a:t>
            </a:r>
            <a:r>
              <a:rPr lang="es-ES" sz="1800" dirty="0"/>
              <a:t>, CA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5431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MX" sz="3800" dirty="0">
                <a:latin typeface="Arial" charset="0"/>
              </a:rPr>
              <a:t>OBJETIVO DEL PROGRAMA</a:t>
            </a:r>
            <a:endParaRPr lang="es-ES" sz="3800" dirty="0">
              <a:latin typeface="Arial" charset="0"/>
            </a:endParaRPr>
          </a:p>
        </p:txBody>
      </p:sp>
      <p:pic>
        <p:nvPicPr>
          <p:cNvPr id="10244" name="Picture 7" descr="Logo Fina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96336" y="188640"/>
            <a:ext cx="1209675" cy="628650"/>
          </a:xfrm>
          <a:noFill/>
        </p:spPr>
      </p:pic>
      <p:sp>
        <p:nvSpPr>
          <p:cNvPr id="10243" name="Text Box 6"/>
          <p:cNvSpPr txBox="1">
            <a:spLocks noChangeArrowheads="1"/>
          </p:cNvSpPr>
          <p:nvPr/>
        </p:nvSpPr>
        <p:spPr bwMode="auto">
          <a:xfrm>
            <a:off x="755576" y="1484784"/>
            <a:ext cx="7664399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sz="2000" b="1" dirty="0">
                <a:latin typeface="+mn-lt"/>
              </a:rPr>
              <a:t>PROMOVER LA </a:t>
            </a:r>
            <a:r>
              <a:rPr lang="es-ES" sz="2000" b="1" dirty="0" smtClean="0">
                <a:latin typeface="+mn-lt"/>
              </a:rPr>
              <a:t>CULTURA</a:t>
            </a:r>
            <a:endParaRPr lang="es-ES" sz="2000" dirty="0">
              <a:latin typeface="+mn-lt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s-ES" sz="2000" dirty="0">
                <a:latin typeface="+mn-lt"/>
              </a:rPr>
              <a:t>Solo el que sabe es libre, </a:t>
            </a:r>
            <a:r>
              <a:rPr lang="es-ES" sz="2000" dirty="0" smtClean="0">
                <a:latin typeface="+mn-lt"/>
              </a:rPr>
              <a:t> y </a:t>
            </a:r>
            <a:r>
              <a:rPr lang="es-ES" sz="2000" dirty="0">
                <a:latin typeface="+mn-lt"/>
              </a:rPr>
              <a:t>más libre el que más sabe... </a:t>
            </a:r>
            <a:br>
              <a:rPr lang="es-ES" sz="2000" dirty="0">
                <a:latin typeface="+mn-lt"/>
              </a:rPr>
            </a:br>
            <a:r>
              <a:rPr lang="es-ES" sz="2000" dirty="0">
                <a:latin typeface="+mn-lt"/>
              </a:rPr>
              <a:t>Sólo la cultura de libertad... </a:t>
            </a:r>
            <a:r>
              <a:rPr lang="es-ES" sz="2000" dirty="0" smtClean="0">
                <a:latin typeface="+mn-lt"/>
              </a:rPr>
              <a:t>No </a:t>
            </a:r>
            <a:r>
              <a:rPr lang="es-ES" sz="2000" dirty="0">
                <a:latin typeface="+mn-lt"/>
              </a:rPr>
              <a:t>proclaméis la libertad de volar, </a:t>
            </a:r>
            <a:r>
              <a:rPr lang="es-ES" sz="2000" dirty="0" smtClean="0">
                <a:latin typeface="+mn-lt"/>
              </a:rPr>
              <a:t>sino </a:t>
            </a:r>
            <a:r>
              <a:rPr lang="es-ES" sz="2000" dirty="0">
                <a:latin typeface="+mn-lt"/>
              </a:rPr>
              <a:t>dad alas; </a:t>
            </a:r>
            <a:br>
              <a:rPr lang="es-ES" sz="2000" dirty="0">
                <a:latin typeface="+mn-lt"/>
              </a:rPr>
            </a:br>
            <a:r>
              <a:rPr lang="es-ES" sz="2000" dirty="0">
                <a:latin typeface="+mn-lt"/>
              </a:rPr>
              <a:t/>
            </a:r>
            <a:br>
              <a:rPr lang="es-ES" sz="2000" dirty="0">
                <a:latin typeface="+mn-lt"/>
              </a:rPr>
            </a:br>
            <a:r>
              <a:rPr lang="es-ES" sz="2000" b="1" dirty="0">
                <a:latin typeface="+mn-lt"/>
              </a:rPr>
              <a:t>Miguel de Unamuno</a:t>
            </a:r>
            <a:r>
              <a:rPr lang="es-ES" sz="2000" dirty="0">
                <a:latin typeface="+mn-lt"/>
              </a:rPr>
              <a:t/>
            </a:r>
            <a:br>
              <a:rPr lang="es-ES" sz="2000" dirty="0">
                <a:latin typeface="+mn-lt"/>
              </a:rPr>
            </a:br>
            <a:r>
              <a:rPr lang="es-ES" sz="2800" dirty="0">
                <a:latin typeface="+mn-lt"/>
              </a:rPr>
              <a:t> </a:t>
            </a:r>
          </a:p>
        </p:txBody>
      </p:sp>
      <p:pic>
        <p:nvPicPr>
          <p:cNvPr id="5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366" y="3779039"/>
            <a:ext cx="29654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611560" y="4293096"/>
            <a:ext cx="4572000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buFont typeface="Wingdings" charset="0"/>
              <a:buNone/>
            </a:pPr>
            <a:r>
              <a:rPr lang="es-MX" b="1" i="1" dirty="0"/>
              <a:t>«No hay grandes ni pequeños países, sino diferentes culturas»</a:t>
            </a:r>
          </a:p>
          <a:p>
            <a:pPr eaLnBrk="1" hangingPunct="1">
              <a:buFont typeface="Wingdings" charset="0"/>
              <a:buNone/>
            </a:pPr>
            <a:endParaRPr lang="es-MX" dirty="0"/>
          </a:p>
          <a:p>
            <a:pPr algn="just" eaLnBrk="1" hangingPunct="1">
              <a:buFont typeface="Wingdings" charset="0"/>
              <a:buNone/>
            </a:pPr>
            <a:r>
              <a:rPr lang="es-ES_tradnl" dirty="0"/>
              <a:t>A través de una relación intercultural promovemos la comprensión y la paz entre los pueblos.</a:t>
            </a:r>
            <a:endParaRPr lang="es-ES_tradnl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832900"/>
          </a:xfrm>
        </p:spPr>
        <p:txBody>
          <a:bodyPr/>
          <a:lstStyle/>
          <a:p>
            <a:r>
              <a:rPr lang="es-ES" sz="4000" dirty="0" smtClean="0">
                <a:latin typeface="+mn-lt"/>
              </a:rPr>
              <a:t>DONDE SE UBICA COSTA RICA ? </a:t>
            </a:r>
            <a:endParaRPr lang="es-ES" sz="4000" dirty="0">
              <a:latin typeface="+mn-lt"/>
            </a:endParaRPr>
          </a:p>
        </p:txBody>
      </p:sp>
      <p:sp>
        <p:nvSpPr>
          <p:cNvPr id="4099" name="1 CuadroTexto"/>
          <p:cNvSpPr txBox="1">
            <a:spLocks noChangeArrowheads="1"/>
          </p:cNvSpPr>
          <p:nvPr/>
        </p:nvSpPr>
        <p:spPr bwMode="auto">
          <a:xfrm>
            <a:off x="5292080" y="3933056"/>
            <a:ext cx="331182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dirty="0" smtClean="0">
                <a:latin typeface="+mn-lt"/>
              </a:rPr>
              <a:t>Costa </a:t>
            </a:r>
            <a:r>
              <a:rPr lang="es-ES" dirty="0">
                <a:latin typeface="+mn-lt"/>
              </a:rPr>
              <a:t>Rica es un país pequeño situado en la América Central con una superficie de 51.100 km</a:t>
            </a:r>
            <a:r>
              <a:rPr lang="es-ES" baseline="30000" dirty="0">
                <a:latin typeface="+mn-lt"/>
              </a:rPr>
              <a:t>2</a:t>
            </a:r>
            <a:endParaRPr lang="es-ES" dirty="0">
              <a:latin typeface="+mn-lt"/>
            </a:endParaRPr>
          </a:p>
          <a:p>
            <a:pPr algn="ctr" eaLnBrk="1" hangingPunct="1"/>
            <a:endParaRPr lang="es-ES" dirty="0">
              <a:latin typeface="+mn-lt"/>
            </a:endParaRPr>
          </a:p>
        </p:txBody>
      </p:sp>
      <p:pic>
        <p:nvPicPr>
          <p:cNvPr id="4100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4058084" cy="28803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2839652" cy="223234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Conector curvado 2"/>
          <p:cNvCxnSpPr>
            <a:endCxn id="5" idx="1"/>
          </p:cNvCxnSpPr>
          <p:nvPr/>
        </p:nvCxnSpPr>
        <p:spPr>
          <a:xfrm flipV="1">
            <a:off x="1259632" y="2744974"/>
            <a:ext cx="4248472" cy="1260090"/>
          </a:xfrm>
          <a:prstGeom prst="curvedConnector3">
            <a:avLst>
              <a:gd name="adj1" fmla="val 50000"/>
            </a:avLst>
          </a:prstGeom>
          <a:ln w="88900" cap="rnd" cmpd="sng">
            <a:headEnd type="oval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Arial" charset="0"/>
              </a:rPr>
              <a:t>Costa Rica: Flora y Fauna</a:t>
            </a:r>
          </a:p>
        </p:txBody>
      </p:sp>
      <p:sp>
        <p:nvSpPr>
          <p:cNvPr id="6147" name="2 Marcador de contenido"/>
          <p:cNvSpPr>
            <a:spLocks noGrp="1"/>
          </p:cNvSpPr>
          <p:nvPr>
            <p:ph idx="1"/>
          </p:nvPr>
        </p:nvSpPr>
        <p:spPr>
          <a:xfrm>
            <a:off x="1691680" y="1412777"/>
            <a:ext cx="5400600" cy="864096"/>
          </a:xfrm>
        </p:spPr>
        <p:txBody>
          <a:bodyPr>
            <a:normAutofit/>
          </a:bodyPr>
          <a:lstStyle/>
          <a:p>
            <a:pPr marL="0" indent="0" algn="ctr">
              <a:buFont typeface="Wingdings" charset="0"/>
              <a:buNone/>
            </a:pPr>
            <a:r>
              <a:rPr lang="es-ES" sz="2000" dirty="0"/>
              <a:t>Tiene una diversidad de flora y fauna de las </a:t>
            </a:r>
            <a:r>
              <a:rPr lang="es-ES" sz="2000" dirty="0" smtClean="0"/>
              <a:t>m</a:t>
            </a:r>
            <a:r>
              <a:rPr lang="es-ES" sz="2000" dirty="0" smtClean="0"/>
              <a:t>á</a:t>
            </a:r>
            <a:r>
              <a:rPr lang="es-ES" sz="2000" dirty="0" smtClean="0"/>
              <a:t>s </a:t>
            </a:r>
            <a:r>
              <a:rPr lang="es-ES" sz="2000" dirty="0"/>
              <a:t>altas del mundo.</a:t>
            </a:r>
          </a:p>
          <a:p>
            <a:pPr marL="0" indent="0" algn="ctr">
              <a:buFont typeface="Wingdings" charset="0"/>
              <a:buNone/>
            </a:pPr>
            <a:endParaRPr lang="es-ES" sz="2000" dirty="0"/>
          </a:p>
        </p:txBody>
      </p:sp>
      <p:pic>
        <p:nvPicPr>
          <p:cNvPr id="6148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0888"/>
            <a:ext cx="5386388" cy="386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>
                <a:latin typeface="Arial" charset="0"/>
              </a:rPr>
              <a:t>Costa Rica</a:t>
            </a:r>
          </a:p>
        </p:txBody>
      </p:sp>
      <p:sp>
        <p:nvSpPr>
          <p:cNvPr id="7171" name="2 Marcador de contenido"/>
          <p:cNvSpPr>
            <a:spLocks noGrp="1"/>
          </p:cNvSpPr>
          <p:nvPr>
            <p:ph idx="1"/>
          </p:nvPr>
        </p:nvSpPr>
        <p:spPr>
          <a:xfrm>
            <a:off x="539552" y="1484784"/>
            <a:ext cx="7924800" cy="1080120"/>
          </a:xfrm>
        </p:spPr>
        <p:txBody>
          <a:bodyPr>
            <a:normAutofit/>
          </a:bodyPr>
          <a:lstStyle/>
          <a:p>
            <a:pPr marL="0" indent="0" algn="ctr">
              <a:buFont typeface="Wingdings" charset="0"/>
              <a:buNone/>
            </a:pPr>
            <a:r>
              <a:rPr lang="es-ES" sz="2000" dirty="0"/>
              <a:t>Tiene variedad de ríos, llanuras, montañas, volcanes, playas, áreas protegidas, reservas biológicas y muchos más atractivos para el turista, junto con una diversidad de climas.</a:t>
            </a:r>
          </a:p>
          <a:p>
            <a:pPr marL="0" indent="0" algn="ctr">
              <a:buFont typeface="Wingdings" charset="0"/>
              <a:buNone/>
            </a:pPr>
            <a:endParaRPr lang="es-ES" sz="2000" dirty="0">
              <a:latin typeface="Arial" charset="0"/>
            </a:endParaRPr>
          </a:p>
        </p:txBody>
      </p:sp>
      <p:pic>
        <p:nvPicPr>
          <p:cNvPr id="7172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1" y="3190333"/>
            <a:ext cx="3600202" cy="261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4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81037"/>
            <a:ext cx="3527872" cy="259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017168"/>
          </a:xfrm>
        </p:spPr>
        <p:txBody>
          <a:bodyPr/>
          <a:lstStyle/>
          <a:p>
            <a:r>
              <a:rPr lang="es-ES" dirty="0">
                <a:latin typeface="Arial" charset="0"/>
              </a:rPr>
              <a:t>Costa Rica</a:t>
            </a:r>
          </a:p>
        </p:txBody>
      </p:sp>
      <p:sp>
        <p:nvSpPr>
          <p:cNvPr id="8195" name="2 Marcador de contenido"/>
          <p:cNvSpPr>
            <a:spLocks noGrp="1"/>
          </p:cNvSpPr>
          <p:nvPr>
            <p:ph idx="1"/>
          </p:nvPr>
        </p:nvSpPr>
        <p:spPr>
          <a:xfrm>
            <a:off x="539552" y="1124745"/>
            <a:ext cx="8042276" cy="576064"/>
          </a:xfrm>
        </p:spPr>
        <p:txBody>
          <a:bodyPr/>
          <a:lstStyle/>
          <a:p>
            <a:pPr marL="0" indent="0" algn="ctr">
              <a:buFont typeface="Wingdings" charset="0"/>
              <a:buNone/>
            </a:pPr>
            <a:r>
              <a:rPr lang="es-ES" sz="2000" dirty="0"/>
              <a:t>Población:  4.500.000 </a:t>
            </a:r>
            <a:r>
              <a:rPr lang="es-ES" sz="2000" dirty="0" smtClean="0"/>
              <a:t>habitantes</a:t>
            </a:r>
            <a:endParaRPr lang="es-ES" sz="2000" dirty="0"/>
          </a:p>
        </p:txBody>
      </p:sp>
      <p:pic>
        <p:nvPicPr>
          <p:cNvPr id="8196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5874473" cy="440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isa">
  <a:themeElements>
    <a:clrScheme name="Brisa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isa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isa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Brisa.thmx</Template>
  <TotalTime>8657</TotalTime>
  <Words>311</Words>
  <Application>Microsoft Macintosh PowerPoint</Application>
  <PresentationFormat>Presentación en pantalla (4:3)</PresentationFormat>
  <Paragraphs>64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Brisa</vt:lpstr>
      <vt:lpstr>Presentación de PowerPoint</vt:lpstr>
      <vt:lpstr>Nuestro Staff</vt:lpstr>
      <vt:lpstr>Presentación de PowerPoint</vt:lpstr>
      <vt:lpstr>Presentación de PowerPoint</vt:lpstr>
      <vt:lpstr>OBJETIVO DEL PROGRAMA</vt:lpstr>
      <vt:lpstr>DONDE SE UBICA COSTA RICA ? </vt:lpstr>
      <vt:lpstr>Costa Rica: Flora y Fauna</vt:lpstr>
      <vt:lpstr>Costa Rica</vt:lpstr>
      <vt:lpstr>Costa Rica</vt:lpstr>
      <vt:lpstr>Presentación de PowerPoint</vt:lpstr>
      <vt:lpstr>Presentación de PowerPoint</vt:lpstr>
      <vt:lpstr> TURISMO, Qué visitan?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Alguna Pregunta ?</vt:lpstr>
    </vt:vector>
  </TitlesOfParts>
  <Company>HOGAR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Bienvenidos!</dc:title>
  <dc:creator>MARIA MARTA</dc:creator>
  <cp:lastModifiedBy>Marco V. Corrales Xatruch</cp:lastModifiedBy>
  <cp:revision>108</cp:revision>
  <dcterms:created xsi:type="dcterms:W3CDTF">2002-10-22T21:36:37Z</dcterms:created>
  <dcterms:modified xsi:type="dcterms:W3CDTF">2014-03-06T15:45:07Z</dcterms:modified>
</cp:coreProperties>
</file>